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91301" r:id="rId2"/>
    <p:sldMasterId id="2147491431" r:id="rId3"/>
    <p:sldMasterId id="2147491470" r:id="rId4"/>
  </p:sldMasterIdLst>
  <p:notesMasterIdLst>
    <p:notesMasterId r:id="rId18"/>
  </p:notesMasterIdLst>
  <p:sldIdLst>
    <p:sldId id="371" r:id="rId5"/>
    <p:sldId id="620" r:id="rId6"/>
    <p:sldId id="621" r:id="rId7"/>
    <p:sldId id="599" r:id="rId8"/>
    <p:sldId id="617" r:id="rId9"/>
    <p:sldId id="608" r:id="rId10"/>
    <p:sldId id="602" r:id="rId11"/>
    <p:sldId id="616" r:id="rId12"/>
    <p:sldId id="614" r:id="rId13"/>
    <p:sldId id="618" r:id="rId14"/>
    <p:sldId id="613" r:id="rId15"/>
    <p:sldId id="619" r:id="rId16"/>
    <p:sldId id="558" r:id="rId1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Pack by Diakov" initials="RbD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66CCFF"/>
    <a:srgbClr val="339933"/>
    <a:srgbClr val="35307C"/>
    <a:srgbClr val="41C733"/>
    <a:srgbClr val="60C03A"/>
    <a:srgbClr val="83C937"/>
    <a:srgbClr val="85C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94343" autoAdjust="0"/>
  </p:normalViewPr>
  <p:slideViewPr>
    <p:cSldViewPr snapToGrid="0">
      <p:cViewPr varScale="1">
        <p:scale>
          <a:sx n="114" d="100"/>
          <a:sy n="114" d="100"/>
        </p:scale>
        <p:origin x="148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7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007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AE8129-DC7F-4E96-9FCD-AEFA08DA608B}" type="datetimeFigureOut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362"/>
            <a:ext cx="5438775" cy="3910635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219"/>
            <a:ext cx="2946400" cy="498007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0219"/>
            <a:ext cx="2946400" cy="498007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2C1AA1-EAF1-4EA0-B6A1-14F19C4D02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585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016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68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66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D96C626-CC4C-4932-93B8-515688E04DD6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75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50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68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50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50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50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50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68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82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73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295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761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775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740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082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684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744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423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16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965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4942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97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095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328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647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6145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8697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958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0617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68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898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2013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619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669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8383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6706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4227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8764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9534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6279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84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084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0076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4418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0990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9595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8301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0851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9232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38610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40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9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09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3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85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05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89" r:id="rId1"/>
    <p:sldLayoutId id="2147491290" r:id="rId2"/>
    <p:sldLayoutId id="2147491291" r:id="rId3"/>
    <p:sldLayoutId id="2147491292" r:id="rId4"/>
    <p:sldLayoutId id="2147491293" r:id="rId5"/>
    <p:sldLayoutId id="2147491294" r:id="rId6"/>
    <p:sldLayoutId id="2147491295" r:id="rId7"/>
    <p:sldLayoutId id="2147491296" r:id="rId8"/>
    <p:sldLayoutId id="2147491297" r:id="rId9"/>
    <p:sldLayoutId id="2147491298" r:id="rId10"/>
    <p:sldLayoutId id="2147491299" r:id="rId11"/>
    <p:sldLayoutId id="2147491300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95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02" r:id="rId1"/>
    <p:sldLayoutId id="2147491303" r:id="rId2"/>
    <p:sldLayoutId id="2147491304" r:id="rId3"/>
    <p:sldLayoutId id="2147491305" r:id="rId4"/>
    <p:sldLayoutId id="2147491306" r:id="rId5"/>
    <p:sldLayoutId id="2147491307" r:id="rId6"/>
    <p:sldLayoutId id="2147491308" r:id="rId7"/>
    <p:sldLayoutId id="2147491309" r:id="rId8"/>
    <p:sldLayoutId id="2147491310" r:id="rId9"/>
    <p:sldLayoutId id="2147491311" r:id="rId10"/>
    <p:sldLayoutId id="2147491312" r:id="rId11"/>
    <p:sldLayoutId id="2147491313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61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432" r:id="rId1"/>
    <p:sldLayoutId id="2147491433" r:id="rId2"/>
    <p:sldLayoutId id="2147491434" r:id="rId3"/>
    <p:sldLayoutId id="2147491435" r:id="rId4"/>
    <p:sldLayoutId id="2147491436" r:id="rId5"/>
    <p:sldLayoutId id="2147491437" r:id="rId6"/>
    <p:sldLayoutId id="2147491438" r:id="rId7"/>
    <p:sldLayoutId id="2147491439" r:id="rId8"/>
    <p:sldLayoutId id="2147491440" r:id="rId9"/>
    <p:sldLayoutId id="2147491441" r:id="rId10"/>
    <p:sldLayoutId id="2147491442" r:id="rId11"/>
    <p:sldLayoutId id="2147491443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22.01.2024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65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471" r:id="rId1"/>
    <p:sldLayoutId id="2147491472" r:id="rId2"/>
    <p:sldLayoutId id="2147491473" r:id="rId3"/>
    <p:sldLayoutId id="2147491474" r:id="rId4"/>
    <p:sldLayoutId id="2147491475" r:id="rId5"/>
    <p:sldLayoutId id="2147491476" r:id="rId6"/>
    <p:sldLayoutId id="2147491477" r:id="rId7"/>
    <p:sldLayoutId id="2147491478" r:id="rId8"/>
    <p:sldLayoutId id="2147491479" r:id="rId9"/>
    <p:sldLayoutId id="2147491480" r:id="rId10"/>
    <p:sldLayoutId id="2147491481" r:id="rId11"/>
    <p:sldLayoutId id="2147491482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Box 2"/>
          <p:cNvSpPr txBox="1">
            <a:spLocks noChangeArrowheads="1"/>
          </p:cNvSpPr>
          <p:nvPr/>
        </p:nvSpPr>
        <p:spPr bwMode="auto">
          <a:xfrm>
            <a:off x="387350" y="1272982"/>
            <a:ext cx="8369300" cy="293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ru-RU" sz="4800" b="1" dirty="0">
                <a:solidFill>
                  <a:schemeClr val="bg1"/>
                </a:solidFill>
                <a:latin typeface="Cambria" panose="02040503050406030204" pitchFamily="18" charset="0"/>
              </a:rPr>
              <a:t>Проведение ГИА-9 и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4800" b="1" dirty="0">
                <a:solidFill>
                  <a:schemeClr val="bg1"/>
                </a:solidFill>
                <a:latin typeface="Cambria" panose="02040503050406030204" pitchFamily="18" charset="0"/>
              </a:rPr>
              <a:t>итогового собеседования по русскому языку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4800" b="1" dirty="0">
                <a:solidFill>
                  <a:schemeClr val="bg1"/>
                </a:solidFill>
                <a:latin typeface="Cambria" panose="02040503050406030204" pitchFamily="18" charset="0"/>
              </a:rPr>
              <a:t>в 2024 году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60771" name="TextBox 1"/>
          <p:cNvSpPr txBox="1">
            <a:spLocks noChangeArrowheads="1"/>
          </p:cNvSpPr>
          <p:nvPr/>
        </p:nvSpPr>
        <p:spPr bwMode="auto">
          <a:xfrm>
            <a:off x="3361189" y="5553942"/>
            <a:ext cx="57705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автономное учреждение 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«Брянский региональный центр обработки информации»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6725" y="109410"/>
            <a:ext cx="8742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5613" indent="-455613" algn="ctr" defTabSz="912813"/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Проведение ИС-9 с применением технологии  WEB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56259" y="1033603"/>
            <a:ext cx="8742089" cy="63795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Cambria" panose="02040503050406030204" pitchFamily="18" charset="0"/>
              </a:rPr>
              <a:t>Ведение аудиозаписи ответов участников ИС-9 только посредством </a:t>
            </a:r>
          </a:p>
          <a:p>
            <a:pPr algn="ctr"/>
            <a:r>
              <a:rPr lang="ru-RU" b="1" dirty="0">
                <a:solidFill>
                  <a:prstClr val="white"/>
                </a:solidFill>
                <a:latin typeface="Cambria" panose="02040503050406030204" pitchFamily="18" charset="0"/>
              </a:rPr>
              <a:t>Автономной станции записи 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00294" y="4018331"/>
            <a:ext cx="8771466" cy="7717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Для проведения </a:t>
            </a:r>
            <a:r>
              <a:rPr lang="ru-RU" sz="1600" b="1" dirty="0" err="1">
                <a:solidFill>
                  <a:srgbClr val="003399"/>
                </a:solidFill>
                <a:latin typeface="Cambria" panose="02040503050406030204" pitchFamily="18" charset="0"/>
              </a:rPr>
              <a:t>техподготовки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 Автономная станция записи будет размещена на сайте ГАУ БРЦОИ за день до проведения ИС-9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5" name="Скругленный прямоугольник 25">
            <a:extLst>
              <a:ext uri="{FF2B5EF4-FFF2-40B4-BE49-F238E27FC236}">
                <a16:creationId xmlns:a16="http://schemas.microsoft.com/office/drawing/2014/main" id="{7BD26A50-23B0-433E-8820-676958057F85}"/>
              </a:ext>
            </a:extLst>
          </p:cNvPr>
          <p:cNvSpPr/>
          <p:nvPr/>
        </p:nvSpPr>
        <p:spPr>
          <a:xfrm>
            <a:off x="196725" y="1845575"/>
            <a:ext cx="8771466" cy="19881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Требования к программному и техническому обеспечению ПК: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Операционная система         - </a:t>
            </a:r>
            <a:r>
              <a:rPr lang="en-US" sz="1600" dirty="0">
                <a:solidFill>
                  <a:srgbClr val="003399"/>
                </a:solidFill>
                <a:latin typeface="Cambria" panose="02040503050406030204" pitchFamily="18" charset="0"/>
              </a:rPr>
              <a:t>M</a:t>
            </a:r>
            <a:r>
              <a:rPr lang="ru-RU" sz="1600" dirty="0" err="1">
                <a:solidFill>
                  <a:srgbClr val="003399"/>
                </a:solidFill>
                <a:latin typeface="Cambria" panose="02040503050406030204" pitchFamily="18" charset="0"/>
              </a:rPr>
              <a:t>icrosoft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® </a:t>
            </a:r>
            <a:r>
              <a:rPr lang="ru-RU" sz="1600" dirty="0" err="1">
                <a:solidFill>
                  <a:srgbClr val="003399"/>
                </a:solidFill>
                <a:latin typeface="Cambria" panose="02040503050406030204" pitchFamily="18" charset="0"/>
              </a:rPr>
              <a:t>Windows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® 7 или более поздней версии</a:t>
            </a:r>
            <a:endParaRPr lang="en-US" sz="1600" dirty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Программное обеспечение - </a:t>
            </a:r>
            <a:r>
              <a:rPr lang="ru-RU" sz="1600" dirty="0" err="1">
                <a:solidFill>
                  <a:srgbClr val="003399"/>
                </a:solidFill>
                <a:latin typeface="Cambria" panose="02040503050406030204" pitchFamily="18" charset="0"/>
              </a:rPr>
              <a:t>Microsoft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 .NET </a:t>
            </a:r>
            <a:r>
              <a:rPr lang="ru-RU" sz="1600" dirty="0" err="1">
                <a:solidFill>
                  <a:srgbClr val="003399"/>
                </a:solidFill>
                <a:latin typeface="Cambria" panose="02040503050406030204" pitchFamily="18" charset="0"/>
              </a:rPr>
              <a:t>Framework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 4.7.2. или более поздней версии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1600" dirty="0">
                <a:solidFill>
                  <a:srgbClr val="003399"/>
                </a:solidFill>
                <a:latin typeface="Cambria" panose="02040503050406030204" pitchFamily="18" charset="0"/>
              </a:rPr>
              <a:t>		              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- Установщик </a:t>
            </a:r>
            <a:r>
              <a:rPr lang="ru-RU" sz="1600" dirty="0" err="1">
                <a:solidFill>
                  <a:srgbClr val="003399"/>
                </a:solidFill>
                <a:latin typeface="Cambria" panose="02040503050406030204" pitchFamily="18" charset="0"/>
              </a:rPr>
              <a:t>Windows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 3.1 или более поздней версии</a:t>
            </a:r>
            <a:endParaRPr lang="en-US" sz="1600" dirty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Оперативная память             -  не менее 4 Гб </a:t>
            </a:r>
          </a:p>
        </p:txBody>
      </p:sp>
      <p:sp>
        <p:nvSpPr>
          <p:cNvPr id="6" name="Скругленный прямоугольник 25">
            <a:extLst>
              <a:ext uri="{FF2B5EF4-FFF2-40B4-BE49-F238E27FC236}">
                <a16:creationId xmlns:a16="http://schemas.microsoft.com/office/drawing/2014/main" id="{4CE81BA7-CDD2-4E60-AF54-80F47F3F2390}"/>
              </a:ext>
            </a:extLst>
          </p:cNvPr>
          <p:cNvSpPr/>
          <p:nvPr/>
        </p:nvSpPr>
        <p:spPr>
          <a:xfrm>
            <a:off x="196725" y="4976070"/>
            <a:ext cx="8771466" cy="8483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Файлы с аудиозаписями ответов участников предоставлять в ГАУ БРЦОИ на </a:t>
            </a:r>
            <a:r>
              <a:rPr lang="en-US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USB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-флэш накопителях.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552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6725" y="95697"/>
            <a:ext cx="87420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5613" indent="-455613" algn="ctr" defTabSz="912813"/>
            <a:r>
              <a:rPr lang="ru-RU" sz="2200" b="1" dirty="0">
                <a:solidFill>
                  <a:prstClr val="white"/>
                </a:solidFill>
                <a:latin typeface="Cambria" panose="02040503050406030204" pitchFamily="18" charset="0"/>
              </a:rPr>
              <a:t>Проведение ИС-9 с применением технологии  WEB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76837" y="1491144"/>
            <a:ext cx="4991449" cy="40791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1. ФГБУ «ФЦТ» предоставляет РЦОИ параметры доступа к Личному кабинету (ЛК) РЦОИ и ЛК ОО через защищенную сеть ГИА</a:t>
            </a:r>
          </a:p>
          <a:p>
            <a:pPr>
              <a:spcAft>
                <a:spcPts val="600"/>
              </a:spcAft>
            </a:pP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2. РЦОИ предоставляет ответственным лицам в ОО параметры доступа к соответствующим ЛК ОО с соблюдением мер защиты конфиденциальной информации</a:t>
            </a:r>
          </a:p>
          <a:p>
            <a:pPr>
              <a:spcAft>
                <a:spcPts val="600"/>
              </a:spcAft>
            </a:pP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3. Технический специалист в штабе ОО, используя учётные данные, полученные от РЦОИ, авторизуется в ЛК ОО</a:t>
            </a:r>
          </a:p>
        </p:txBody>
      </p:sp>
      <p:sp>
        <p:nvSpPr>
          <p:cNvPr id="5" name="Скругленный прямоугольник 42">
            <a:extLst>
              <a:ext uri="{FF2B5EF4-FFF2-40B4-BE49-F238E27FC236}">
                <a16:creationId xmlns:a16="http://schemas.microsoft.com/office/drawing/2014/main" id="{3BB46B9C-1DF0-459D-AA37-7B61BE397A63}"/>
              </a:ext>
            </a:extLst>
          </p:cNvPr>
          <p:cNvSpPr/>
          <p:nvPr/>
        </p:nvSpPr>
        <p:spPr>
          <a:xfrm>
            <a:off x="156259" y="781933"/>
            <a:ext cx="8742089" cy="63795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Cambria" panose="02040503050406030204" pitchFamily="18" charset="0"/>
              </a:rPr>
              <a:t>Внесение результатов оценивания ответов участников ИС-9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99094F8-8A94-4FA1-AD70-B5BD5B90C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168" y="1929842"/>
            <a:ext cx="3485646" cy="3254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1552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6725" y="95697"/>
            <a:ext cx="87420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5613" indent="-455613" algn="ctr" defTabSz="912813"/>
            <a:r>
              <a:rPr lang="ru-RU" sz="2200" b="1" dirty="0">
                <a:solidFill>
                  <a:prstClr val="white"/>
                </a:solidFill>
                <a:latin typeface="Cambria" panose="02040503050406030204" pitchFamily="18" charset="0"/>
              </a:rPr>
              <a:t>Проведение ИС-9 с применением технологии  WEB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34223" y="1465978"/>
            <a:ext cx="8774885" cy="2619462"/>
          </a:xfrm>
          <a:prstGeom prst="roundRect">
            <a:avLst>
              <a:gd name="adj" fmla="val 1502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4. В ЛК ОО технический специалист вносит следующую информацию для каждого участника: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	- номер варианта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	- номер аудитории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	- баллы согласно критериям оценивания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	- метку зачет/незачет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5. Сервис автоматически проверяет корректность внесенных данных и в случае выявления ошибок выдает сообщение о необходимости внесения изменений. Внесенные данные сохраняются после ввода или внесения изменений путем закрытия экзамена с использованием логина и пароля руководителя ОО</a:t>
            </a:r>
          </a:p>
        </p:txBody>
      </p:sp>
      <p:sp>
        <p:nvSpPr>
          <p:cNvPr id="5" name="Скругленный прямоугольник 42">
            <a:extLst>
              <a:ext uri="{FF2B5EF4-FFF2-40B4-BE49-F238E27FC236}">
                <a16:creationId xmlns:a16="http://schemas.microsoft.com/office/drawing/2014/main" id="{3BB46B9C-1DF0-459D-AA37-7B61BE397A63}"/>
              </a:ext>
            </a:extLst>
          </p:cNvPr>
          <p:cNvSpPr/>
          <p:nvPr/>
        </p:nvSpPr>
        <p:spPr>
          <a:xfrm>
            <a:off x="156259" y="781933"/>
            <a:ext cx="8742089" cy="63795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Cambria" panose="02040503050406030204" pitchFamily="18" charset="0"/>
              </a:rPr>
              <a:t>Внесение результатов оценивания ответов участников ИС-9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9F500A-6015-4CDF-9829-7428F615C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3236" y="4010881"/>
            <a:ext cx="4935479" cy="2847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7042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9549" y="2211796"/>
            <a:ext cx="6735762" cy="156966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УДАЧИ,</a:t>
            </a:r>
          </a:p>
          <a:p>
            <a:pPr algn="ctr">
              <a:defRPr/>
            </a:pPr>
            <a:endParaRPr lang="ru-RU" sz="3200" b="1" i="1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3200" b="1" i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46317" y="5676392"/>
            <a:ext cx="4536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3399"/>
                </a:solidFill>
                <a:latin typeface="Cambria" panose="02040503050406030204" pitchFamily="18" charset="0"/>
              </a:rPr>
              <a:t>ГАУ БРЦОИ, 2024</a:t>
            </a:r>
          </a:p>
        </p:txBody>
      </p:sp>
    </p:spTree>
    <p:extLst>
      <p:ext uri="{BB962C8B-B14F-4D97-AF65-F5344CB8AC3E}">
        <p14:creationId xmlns:p14="http://schemas.microsoft.com/office/powerpoint/2010/main" val="4191365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4733" y="167780"/>
            <a:ext cx="8890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>
                <a:solidFill>
                  <a:prstClr val="white"/>
                </a:solidFill>
                <a:latin typeface="Cambria" panose="02040503050406030204" pitchFamily="18" charset="0"/>
              </a:rPr>
              <a:t>Технологии ОГЭ (перспектива развития)</a:t>
            </a:r>
            <a:endParaRPr lang="ru-RU" sz="22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8449" y="804116"/>
            <a:ext cx="8632270" cy="2624884"/>
          </a:xfrm>
          <a:prstGeom prst="roundRect">
            <a:avLst>
              <a:gd name="adj" fmla="val 1809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85750" algn="ctr"/>
            <a:r>
              <a:rPr lang="ru-RU" sz="2000" b="1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ОГЭ 2.0</a:t>
            </a:r>
          </a:p>
          <a:p>
            <a:pPr indent="-285750"/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 Передача материалов из ФЦТ в ППЭ через защищенную сеть передачи данных (необходимо построить между РЦОИ и ППЭ)</a:t>
            </a:r>
          </a:p>
          <a:p>
            <a:pPr indent="-285750"/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 Печать материалов в ППЭ в каждой аудитории (закупка ПК и принтеров в каждую аудиторию ППЭ)</a:t>
            </a:r>
          </a:p>
          <a:p>
            <a:pPr indent="-285750"/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 Сканирование в Штабе ППЭ (закупка сканеров и ПК для штабов ППЭ)</a:t>
            </a:r>
          </a:p>
          <a:p>
            <a:pPr indent="-285750"/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 Передача файлов с изображениями работ в РЦОИ посредством  сервиса связи с ППЭ</a:t>
            </a:r>
          </a:p>
          <a:p>
            <a:pPr indent="-285750"/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 Дальнейшая обработка в РЦОИ как и в ОГЭ 1.0</a:t>
            </a:r>
          </a:p>
        </p:txBody>
      </p:sp>
      <p:sp>
        <p:nvSpPr>
          <p:cNvPr id="6" name="Скругленный прямоугольник 16">
            <a:extLst>
              <a:ext uri="{FF2B5EF4-FFF2-40B4-BE49-F238E27FC236}">
                <a16:creationId xmlns:a16="http://schemas.microsoft.com/office/drawing/2014/main" id="{98AA19D4-FF45-453B-9B94-99CA8D93E6CD}"/>
              </a:ext>
            </a:extLst>
          </p:cNvPr>
          <p:cNvSpPr/>
          <p:nvPr/>
        </p:nvSpPr>
        <p:spPr>
          <a:xfrm>
            <a:off x="268447" y="3556932"/>
            <a:ext cx="8632270" cy="2860646"/>
          </a:xfrm>
          <a:prstGeom prst="roundRect">
            <a:avLst>
              <a:gd name="adj" fmla="val 1809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85750" algn="ctr"/>
            <a:r>
              <a:rPr lang="ru-RU" b="1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ОГЭ 2.1</a:t>
            </a:r>
          </a:p>
          <a:p>
            <a:pPr indent="-285750"/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 Передача материалов из ФЦТ в РЦОИ а из РЦОИ в ППЭ по защищенным каналам связи (необходимо настроить)</a:t>
            </a:r>
          </a:p>
          <a:p>
            <a:pPr indent="-285750"/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 Печать материалов в ППЭ либо в каждой аудитории (как в ОГЭ 2.0), либо в штабе из расчета одна станция печати на 3 аудитории (закупка ПК и принтеров для Штабов ППЭ)</a:t>
            </a:r>
          </a:p>
          <a:p>
            <a:pPr indent="-285750"/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 Сканирование в Штабе ППЭ (закупка сканеров и ПК для штабов ППЭ)</a:t>
            </a:r>
          </a:p>
          <a:p>
            <a:pPr indent="-285750"/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 Передача файлов с изображениями работ в РЦОИ посредством  сервиса связи с ППЭ</a:t>
            </a:r>
          </a:p>
          <a:p>
            <a:pPr indent="-285750"/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 Дальнейшая обработка в РЦОИ как и в ОГЭ 1.0</a:t>
            </a:r>
          </a:p>
        </p:txBody>
      </p:sp>
    </p:spTree>
    <p:extLst>
      <p:ext uri="{BB962C8B-B14F-4D97-AF65-F5344CB8AC3E}">
        <p14:creationId xmlns:p14="http://schemas.microsoft.com/office/powerpoint/2010/main" val="1851212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4733" y="167780"/>
            <a:ext cx="8890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>
                <a:solidFill>
                  <a:prstClr val="white"/>
                </a:solidFill>
                <a:latin typeface="Cambria" panose="02040503050406030204" pitchFamily="18" charset="0"/>
              </a:rPr>
              <a:t>Проведение ГИА-9 ГВЭ</a:t>
            </a:r>
            <a:endParaRPr lang="ru-RU" sz="22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5147" y="906228"/>
            <a:ext cx="8632270" cy="1644025"/>
          </a:xfrm>
          <a:prstGeom prst="roundRect">
            <a:avLst>
              <a:gd name="adj" fmla="val 1809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85750" algn="ctr"/>
            <a:r>
              <a:rPr lang="ru-RU" b="1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КИМ ГВЭ в 2024 году формирует ОИВ (п. 48 Порядка), </a:t>
            </a:r>
          </a:p>
          <a:p>
            <a:pPr indent="-285750" algn="ctr"/>
            <a:r>
              <a:rPr lang="ru-RU" b="1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поэтому ОО (МСУ) обязаны</a:t>
            </a:r>
          </a:p>
          <a:p>
            <a:pPr indent="-285750" algn="just"/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внести в РИС информацию об участниках ГВЭ с указанием группы вариантов КИМ с учетом особых образовательных потребностей участников ГВЭ и индивидуальной ситуации развития (по результатам ПМПК).</a:t>
            </a:r>
          </a:p>
          <a:p>
            <a:pPr indent="-285750" algn="just"/>
            <a:endParaRPr lang="ru-RU" sz="10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16">
            <a:extLst>
              <a:ext uri="{FF2B5EF4-FFF2-40B4-BE49-F238E27FC236}">
                <a16:creationId xmlns:a16="http://schemas.microsoft.com/office/drawing/2014/main" id="{98AA19D4-FF45-453B-9B94-99CA8D93E6CD}"/>
              </a:ext>
            </a:extLst>
          </p:cNvPr>
          <p:cNvSpPr/>
          <p:nvPr/>
        </p:nvSpPr>
        <p:spPr>
          <a:xfrm>
            <a:off x="268449" y="2725033"/>
            <a:ext cx="8632270" cy="3122093"/>
          </a:xfrm>
          <a:prstGeom prst="roundRect">
            <a:avLst>
              <a:gd name="adj" fmla="val 1809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85750" algn="ctr"/>
            <a:r>
              <a:rPr lang="ru-RU" b="1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Особенности проведения ГИА для выпускников из новых регионов России:</a:t>
            </a:r>
          </a:p>
          <a:p>
            <a:pPr indent="-285750" algn="just"/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 В 2023/24 учебном году ГИА в форме государственного выпускного экзамена (ГВЭ) только по двум обязательным предметам: русскому языку и математике.</a:t>
            </a:r>
          </a:p>
          <a:p>
            <a:pPr indent="-285750" algn="just"/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 Участники ГИА-9 с ограниченными возможностями здоровья (ОВЗ), дети-инвалиды и инвалиды вправе по своему выбору пройти ГИА-9 в форме ГВЭ по обязательным учебным предметам или в форме промежуточной аттестации.</a:t>
            </a:r>
          </a:p>
          <a:p>
            <a:pPr indent="-285750" algn="ctr"/>
            <a:r>
              <a:rPr lang="ru-RU" b="1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(приказ </a:t>
            </a:r>
            <a:r>
              <a:rPr lang="ru-RU" b="1" dirty="0" err="1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b="1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России и Рособрнадзора №131/274 </a:t>
            </a:r>
          </a:p>
          <a:p>
            <a:pPr indent="-285750" algn="ctr"/>
            <a:r>
              <a:rPr lang="ru-RU" b="1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 22.02.2023)</a:t>
            </a:r>
          </a:p>
        </p:txBody>
      </p:sp>
    </p:spTree>
    <p:extLst>
      <p:ext uri="{BB962C8B-B14F-4D97-AF65-F5344CB8AC3E}">
        <p14:creationId xmlns:p14="http://schemas.microsoft.com/office/powerpoint/2010/main" val="3496624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4733" y="0"/>
            <a:ext cx="88905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>
                <a:solidFill>
                  <a:prstClr val="white"/>
                </a:solidFill>
                <a:latin typeface="Cambria" panose="02040503050406030204" pitchFamily="18" charset="0"/>
              </a:rPr>
              <a:t>Нормативные документы, </a:t>
            </a:r>
          </a:p>
          <a:p>
            <a:pPr algn="ctr"/>
            <a:r>
              <a:rPr lang="ru-RU" altLang="ru-RU" sz="2200" b="1" dirty="0">
                <a:solidFill>
                  <a:prstClr val="white"/>
                </a:solidFill>
                <a:latin typeface="Cambria" panose="02040503050406030204" pitchFamily="18" charset="0"/>
              </a:rPr>
              <a:t>регламентирующие проведение ГИА- 9 в 2024 году</a:t>
            </a:r>
            <a:endParaRPr lang="ru-RU" sz="22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4733" y="847289"/>
            <a:ext cx="6692628" cy="2147582"/>
          </a:xfrm>
          <a:prstGeom prst="roundRect">
            <a:avLst>
              <a:gd name="adj" fmla="val 1809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85750" algn="ctr"/>
            <a:r>
              <a:rPr lang="ru-RU" sz="1900" b="1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Порядок проведения ГИА по образовательным программам основного общего образования</a:t>
            </a:r>
          </a:p>
          <a:p>
            <a:pPr indent="-285750" algn="ctr"/>
            <a:r>
              <a:rPr lang="ru-RU" sz="19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приказ Министерства просвещения </a:t>
            </a:r>
          </a:p>
          <a:p>
            <a:pPr indent="-285750" algn="ctr"/>
            <a:r>
              <a:rPr lang="ru-RU" sz="19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Российской Федерации и Федеральной службы по надзору в сфере образования</a:t>
            </a:r>
            <a:r>
              <a:rPr lang="ru-RU" sz="1900" b="1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от 4 апреля 2023 года </a:t>
            </a:r>
          </a:p>
          <a:p>
            <a:pPr indent="-285750" algn="ctr"/>
            <a:r>
              <a:rPr lang="ru-RU" sz="1900" b="1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№ 232/551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4E2A6D-05B1-457F-8059-19B9B4BD4A40}"/>
              </a:ext>
            </a:extLst>
          </p:cNvPr>
          <p:cNvPicPr/>
          <p:nvPr/>
        </p:nvPicPr>
        <p:blipFill rotWithShape="1">
          <a:blip r:embed="rId4"/>
          <a:srcRect l="30031" t="13954" r="31190" b="23958"/>
          <a:stretch/>
        </p:blipFill>
        <p:spPr bwMode="auto">
          <a:xfrm>
            <a:off x="4908882" y="2775610"/>
            <a:ext cx="4176395" cy="3885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Скругленный прямоугольник 16">
            <a:extLst>
              <a:ext uri="{FF2B5EF4-FFF2-40B4-BE49-F238E27FC236}">
                <a16:creationId xmlns:a16="http://schemas.microsoft.com/office/drawing/2014/main" id="{BEF4326C-ED81-4867-8F17-97E9454B6FC7}"/>
              </a:ext>
            </a:extLst>
          </p:cNvPr>
          <p:cNvSpPr/>
          <p:nvPr/>
        </p:nvSpPr>
        <p:spPr>
          <a:xfrm>
            <a:off x="194733" y="3429000"/>
            <a:ext cx="4637326" cy="2581711"/>
          </a:xfrm>
          <a:prstGeom prst="roundRect">
            <a:avLst>
              <a:gd name="adj" fmla="val 1809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85750" algn="ctr"/>
            <a:r>
              <a:rPr lang="ru-RU" sz="1900" b="1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Методические рекомендации</a:t>
            </a:r>
          </a:p>
          <a:p>
            <a:pPr indent="-285750" algn="ctr"/>
            <a:r>
              <a:rPr lang="ru-RU" sz="1900" b="1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подготовке и проведению ГИА по образовательным программам основного общего образования в 2024 году</a:t>
            </a:r>
          </a:p>
          <a:p>
            <a:pPr indent="-285750" algn="ctr"/>
            <a:endParaRPr lang="ru-RU" sz="10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indent="-285750" algn="ctr"/>
            <a:r>
              <a:rPr lang="ru-RU" sz="19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приложение № 1 к письму</a:t>
            </a:r>
          </a:p>
          <a:p>
            <a:pPr indent="-285750" algn="ctr"/>
            <a:r>
              <a:rPr lang="ru-RU" sz="19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Рособрнадзора </a:t>
            </a:r>
            <a:r>
              <a:rPr lang="ru-RU" sz="1900" b="1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 16 января 2024 г. № 04-4</a:t>
            </a:r>
          </a:p>
        </p:txBody>
      </p:sp>
    </p:spTree>
    <p:extLst>
      <p:ext uri="{BB962C8B-B14F-4D97-AF65-F5344CB8AC3E}">
        <p14:creationId xmlns:p14="http://schemas.microsoft.com/office/powerpoint/2010/main" val="3863328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4608" y="0"/>
            <a:ext cx="86782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>
                <a:solidFill>
                  <a:prstClr val="white"/>
                </a:solidFill>
                <a:latin typeface="Cambria" panose="02040503050406030204" pitchFamily="18" charset="0"/>
              </a:rPr>
              <a:t>Расписание итогового собеседования </a:t>
            </a:r>
          </a:p>
          <a:p>
            <a:pPr algn="ctr"/>
            <a:r>
              <a:rPr lang="ru-RU" altLang="ru-RU" sz="2200" b="1" dirty="0">
                <a:solidFill>
                  <a:prstClr val="white"/>
                </a:solidFill>
                <a:latin typeface="Cambria" panose="02040503050406030204" pitchFamily="18" charset="0"/>
              </a:rPr>
              <a:t>по русскому языку</a:t>
            </a:r>
            <a:endParaRPr lang="ru-RU" sz="22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F05BC83-B78A-49D2-8A4D-69C6AC1B9B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7" t="30948" r="3824" b="19388"/>
          <a:stretch/>
        </p:blipFill>
        <p:spPr bwMode="auto">
          <a:xfrm>
            <a:off x="174608" y="1418521"/>
            <a:ext cx="8883326" cy="374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552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94733" y="1211019"/>
            <a:ext cx="8747931" cy="5580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Заявления об участии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 в итоговом собеседовании подаются не позднее чем за две недели до начала проведения итогового собеседования (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до 31 января 2024 года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463080E-8CCE-4CB7-96A6-261F814BBD5B}"/>
              </a:ext>
            </a:extLst>
          </p:cNvPr>
          <p:cNvSpPr/>
          <p:nvPr/>
        </p:nvSpPr>
        <p:spPr>
          <a:xfrm>
            <a:off x="194733" y="0"/>
            <a:ext cx="88905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>
                <a:solidFill>
                  <a:prstClr val="white"/>
                </a:solidFill>
                <a:latin typeface="Cambria" panose="02040503050406030204" pitchFamily="18" charset="0"/>
              </a:rPr>
              <a:t>Организация проведения итогового собеседования </a:t>
            </a:r>
          </a:p>
          <a:p>
            <a:pPr algn="ctr"/>
            <a:r>
              <a:rPr lang="ru-RU" altLang="ru-RU" sz="2200" b="1" dirty="0">
                <a:solidFill>
                  <a:prstClr val="white"/>
                </a:solidFill>
                <a:latin typeface="Cambria" panose="02040503050406030204" pitchFamily="18" charset="0"/>
              </a:rPr>
              <a:t>по русскому языку</a:t>
            </a:r>
            <a:endParaRPr lang="ru-RU" sz="22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21">
            <a:extLst>
              <a:ext uri="{FF2B5EF4-FFF2-40B4-BE49-F238E27FC236}">
                <a16:creationId xmlns:a16="http://schemas.microsoft.com/office/drawing/2014/main" id="{77A1AE1E-66E6-490D-BB7B-2B22228688E1}"/>
              </a:ext>
            </a:extLst>
          </p:cNvPr>
          <p:cNvSpPr/>
          <p:nvPr/>
        </p:nvSpPr>
        <p:spPr>
          <a:xfrm>
            <a:off x="204520" y="1959038"/>
            <a:ext cx="8747931" cy="17099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Обучающиеся с ограниченными возможностями здоровья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, экстерны с ограниченными возможностями здоровья при подаче заявления об участии в итоговом собеседовании предъявляют оригинал или надлежащим образом заверенную копию 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рекомендаций ПМПК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, а обучающиеся – дети-инвалиды и инвалиды, экстерны - дети-инвалиды и инвалиды – оригинал или надлежащим образом заверенную копию 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справки, подтверждающей инвалидность</a:t>
            </a:r>
          </a:p>
        </p:txBody>
      </p:sp>
      <p:sp>
        <p:nvSpPr>
          <p:cNvPr id="10" name="Скругленный прямоугольник 21">
            <a:extLst>
              <a:ext uri="{FF2B5EF4-FFF2-40B4-BE49-F238E27FC236}">
                <a16:creationId xmlns:a16="http://schemas.microsoft.com/office/drawing/2014/main" id="{31BB9B10-9ACE-4264-B73F-DDC0CBC8F707}"/>
              </a:ext>
            </a:extLst>
          </p:cNvPr>
          <p:cNvSpPr/>
          <p:nvPr/>
        </p:nvSpPr>
        <p:spPr>
          <a:xfrm>
            <a:off x="194732" y="3856370"/>
            <a:ext cx="8747931" cy="17099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Не позднее чем за 2 недели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 до проведения итогового собеседования руководитель образовательной организации обеспечивает создание 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комиссии по проведению итогового собеседования и комиссии по проверке итогового собеседования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.</a:t>
            </a:r>
          </a:p>
          <a:p>
            <a:pPr algn="just"/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algn="just"/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В методических рекомендация представлены критерии отбора в составы комиссий по проведению и проверке итогового собеседования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3863328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3126A99-073C-47FF-9B85-B46C1A1B0D22}"/>
              </a:ext>
            </a:extLst>
          </p:cNvPr>
          <p:cNvSpPr/>
          <p:nvPr/>
        </p:nvSpPr>
        <p:spPr>
          <a:xfrm>
            <a:off x="194733" y="0"/>
            <a:ext cx="88905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>
                <a:solidFill>
                  <a:prstClr val="white"/>
                </a:solidFill>
                <a:latin typeface="Cambria" panose="02040503050406030204" pitchFamily="18" charset="0"/>
              </a:rPr>
              <a:t>Организация проведения итогового собеседования </a:t>
            </a:r>
          </a:p>
          <a:p>
            <a:pPr algn="ctr"/>
            <a:r>
              <a:rPr lang="ru-RU" altLang="ru-RU" sz="2200" b="1" dirty="0">
                <a:solidFill>
                  <a:prstClr val="white"/>
                </a:solidFill>
                <a:latin typeface="Cambria" panose="02040503050406030204" pitchFamily="18" charset="0"/>
              </a:rPr>
              <a:t>по русскому языку</a:t>
            </a:r>
            <a:endParaRPr lang="ru-RU" sz="22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8" name="Скругленный прямоугольник 21">
            <a:extLst>
              <a:ext uri="{FF2B5EF4-FFF2-40B4-BE49-F238E27FC236}">
                <a16:creationId xmlns:a16="http://schemas.microsoft.com/office/drawing/2014/main" id="{4E326A64-75B9-4DE9-A52C-1BF32A950A84}"/>
              </a:ext>
            </a:extLst>
          </p:cNvPr>
          <p:cNvSpPr/>
          <p:nvPr/>
        </p:nvSpPr>
        <p:spPr>
          <a:xfrm>
            <a:off x="266039" y="1930480"/>
            <a:ext cx="8747931" cy="10643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Комплекты текстов, тем и заданий итогового собеседования (КИМ) в день проведения итогового собеседования будут размещены на сайте ГАУ БРЦОИ в 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Закрытом разделе - Итоговое собеседование не ранее 08:00 (МСК)</a:t>
            </a:r>
          </a:p>
        </p:txBody>
      </p:sp>
      <p:sp>
        <p:nvSpPr>
          <p:cNvPr id="9" name="Скругленный прямоугольник 21">
            <a:extLst>
              <a:ext uri="{FF2B5EF4-FFF2-40B4-BE49-F238E27FC236}">
                <a16:creationId xmlns:a16="http://schemas.microsoft.com/office/drawing/2014/main" id="{C48DCB70-75DB-412B-BBA6-5664279AAD39}"/>
              </a:ext>
            </a:extLst>
          </p:cNvPr>
          <p:cNvSpPr/>
          <p:nvPr/>
        </p:nvSpPr>
        <p:spPr>
          <a:xfrm>
            <a:off x="266038" y="3300914"/>
            <a:ext cx="8747931" cy="17099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п.21 «Хранение комплектов текстов, тем и заданий итогового собеседования осуществляется в условиях, исключающих доступ к ним посторонних лиц и позволяющих обеспечить их сохранность. </a:t>
            </a:r>
          </a:p>
          <a:p>
            <a:pPr algn="just"/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Разглашение информации, содержащейся в комплектах текстов, тем и заданий итогового собеседования до начала проведения итогового собеседования не допускается»</a:t>
            </a:r>
          </a:p>
        </p:txBody>
      </p:sp>
    </p:spTree>
    <p:extLst>
      <p:ext uri="{BB962C8B-B14F-4D97-AF65-F5344CB8AC3E}">
        <p14:creationId xmlns:p14="http://schemas.microsoft.com/office/powerpoint/2010/main" val="3863328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EF70E11-F6E3-4D6C-A5E2-E1E8C99AE3C4}"/>
              </a:ext>
            </a:extLst>
          </p:cNvPr>
          <p:cNvSpPr/>
          <p:nvPr/>
        </p:nvSpPr>
        <p:spPr>
          <a:xfrm>
            <a:off x="194733" y="0"/>
            <a:ext cx="88905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>
                <a:solidFill>
                  <a:prstClr val="white"/>
                </a:solidFill>
                <a:latin typeface="Cambria" panose="02040503050406030204" pitchFamily="18" charset="0"/>
              </a:rPr>
              <a:t>Организация проведения итогового собеседования </a:t>
            </a:r>
          </a:p>
          <a:p>
            <a:pPr algn="ctr"/>
            <a:r>
              <a:rPr lang="ru-RU" altLang="ru-RU" sz="2200" b="1" dirty="0">
                <a:solidFill>
                  <a:prstClr val="white"/>
                </a:solidFill>
                <a:latin typeface="Cambria" panose="02040503050406030204" pitchFamily="18" charset="0"/>
              </a:rPr>
              <a:t>по русскому языку</a:t>
            </a:r>
            <a:endParaRPr lang="ru-RU" sz="22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21">
            <a:extLst>
              <a:ext uri="{FF2B5EF4-FFF2-40B4-BE49-F238E27FC236}">
                <a16:creationId xmlns:a16="http://schemas.microsoft.com/office/drawing/2014/main" id="{B6438D77-88B2-497C-B1A1-F8F30A127814}"/>
              </a:ext>
            </a:extLst>
          </p:cNvPr>
          <p:cNvSpPr/>
          <p:nvPr/>
        </p:nvSpPr>
        <p:spPr>
          <a:xfrm>
            <a:off x="274428" y="1551964"/>
            <a:ext cx="3928456" cy="35485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3399"/>
                </a:solidFill>
                <a:latin typeface="Cambria" panose="02040503050406030204" pitchFamily="18" charset="0"/>
              </a:rPr>
              <a:t>Бланк протокола эксперта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по оцениванию ответов участников итогового собеседования содержит </a:t>
            </a:r>
            <a:r>
              <a:rPr lang="ru-RU" sz="2000" b="1" dirty="0">
                <a:solidFill>
                  <a:srgbClr val="003399"/>
                </a:solidFill>
                <a:latin typeface="Cambria" panose="02040503050406030204" pitchFamily="18" charset="0"/>
              </a:rPr>
              <a:t>критерии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 оценивания ответов участников итогового собеседования, которые </a:t>
            </a:r>
            <a:r>
              <a:rPr lang="ru-RU" sz="2000" b="1" dirty="0">
                <a:solidFill>
                  <a:srgbClr val="003399"/>
                </a:solidFill>
                <a:latin typeface="Cambria" panose="02040503050406030204" pitchFamily="18" charset="0"/>
              </a:rPr>
              <a:t>отличаются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от критериев, использовавшихся до 2024 года.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86789E-01D2-4E1E-9E4E-8858168858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40" t="7462" r="3875" b="6544"/>
          <a:stretch/>
        </p:blipFill>
        <p:spPr>
          <a:xfrm>
            <a:off x="4498906" y="769441"/>
            <a:ext cx="4253220" cy="5897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3328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326" y="88126"/>
            <a:ext cx="8386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prstClr val="white"/>
                </a:solidFill>
                <a:latin typeface="Cambria" panose="02040503050406030204" pitchFamily="18" charset="0"/>
              </a:rPr>
              <a:t>Организация проведения итогового собеседования </a:t>
            </a:r>
          </a:p>
          <a:p>
            <a:pPr algn="ctr"/>
            <a:r>
              <a:rPr lang="ru-RU" altLang="ru-RU" sz="2000" b="1" dirty="0">
                <a:solidFill>
                  <a:prstClr val="white"/>
                </a:solidFill>
                <a:latin typeface="Cambria" panose="02040503050406030204" pitchFamily="18" charset="0"/>
              </a:rPr>
              <a:t>по русскому языку</a:t>
            </a:r>
            <a:endParaRPr lang="ru-RU" sz="20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7554" y="858681"/>
            <a:ext cx="8568892" cy="22012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п. 22 «</a:t>
            </a:r>
            <a:r>
              <a:rPr lang="ru-RU" b="1" dirty="0">
                <a:solidFill>
                  <a:srgbClr val="003399"/>
                </a:solidFill>
                <a:latin typeface="Cambria" panose="02040503050406030204" pitchFamily="18" charset="0"/>
              </a:rPr>
              <a:t>Во время проведения итогового собеседования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участникам итогового собеседования </a:t>
            </a:r>
            <a:r>
              <a:rPr lang="ru-RU" b="1" dirty="0">
                <a:solidFill>
                  <a:srgbClr val="003399"/>
                </a:solidFill>
                <a:latin typeface="Cambria" panose="02040503050406030204" pitchFamily="18" charset="0"/>
              </a:rPr>
              <a:t>запрещается иметь при себе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средства связи, фото-, аудио- и видеоаппаратуру, справочные материалы, письменные заметки и иные средства хранения и передачи информации. </a:t>
            </a:r>
            <a:r>
              <a:rPr lang="ru-RU" b="1" dirty="0">
                <a:solidFill>
                  <a:srgbClr val="003399"/>
                </a:solidFill>
                <a:latin typeface="Cambria" panose="02040503050406030204" pitchFamily="18" charset="0"/>
              </a:rPr>
              <a:t>Участники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 итогового собеседования, нарушившие указанные требования, </a:t>
            </a:r>
            <a:r>
              <a:rPr lang="ru-RU" b="1" dirty="0">
                <a:solidFill>
                  <a:srgbClr val="003399"/>
                </a:solidFill>
                <a:latin typeface="Cambria" panose="02040503050406030204" pitchFamily="18" charset="0"/>
              </a:rPr>
              <a:t>удаляются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 с итогового собеседования» (Акт об удалении участника итогового собеседования </a:t>
            </a:r>
            <a:r>
              <a:rPr lang="ru-RU" b="1" dirty="0">
                <a:solidFill>
                  <a:srgbClr val="003399"/>
                </a:solidFill>
                <a:latin typeface="Cambria" panose="02040503050406030204" pitchFamily="18" charset="0"/>
              </a:rPr>
              <a:t>Форма ИС-09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).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7554" y="3429000"/>
            <a:ext cx="8568892" cy="22647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п.23 «</a:t>
            </a:r>
            <a:r>
              <a:rPr lang="ru-RU" b="1" dirty="0">
                <a:solidFill>
                  <a:srgbClr val="003399"/>
                </a:solidFill>
                <a:latin typeface="Cambria" panose="02040503050406030204" pitchFamily="18" charset="0"/>
              </a:rPr>
              <a:t>Проверка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 ответов участников итогового собеседования </a:t>
            </a:r>
            <a:r>
              <a:rPr lang="ru-RU" b="1" dirty="0">
                <a:solidFill>
                  <a:srgbClr val="003399"/>
                </a:solidFill>
                <a:latin typeface="Cambria" panose="02040503050406030204" pitchFamily="18" charset="0"/>
              </a:rPr>
              <a:t>завершается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 не позднее чем </a:t>
            </a:r>
            <a:r>
              <a:rPr lang="ru-RU" b="1" dirty="0">
                <a:solidFill>
                  <a:srgbClr val="003399"/>
                </a:solidFill>
                <a:latin typeface="Cambria" panose="02040503050406030204" pitchFamily="18" charset="0"/>
              </a:rPr>
              <a:t>через 5 календарных дней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с даты его проведения.</a:t>
            </a:r>
            <a:r>
              <a:rPr lang="ru-RU" b="1" dirty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</a:p>
          <a:p>
            <a:pPr algn="just"/>
            <a:endParaRPr lang="ru-RU" b="1" dirty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algn="just"/>
            <a:r>
              <a:rPr lang="ru-RU" b="1" dirty="0">
                <a:solidFill>
                  <a:srgbClr val="003399"/>
                </a:solidFill>
                <a:latin typeface="Cambria" panose="02040503050406030204" pitchFamily="18" charset="0"/>
              </a:rPr>
              <a:t>Результатом итогового собеседования является «зачет» или «незачет»</a:t>
            </a:r>
          </a:p>
          <a:p>
            <a:pPr algn="just"/>
            <a:r>
              <a:rPr lang="ru-RU" b="1" dirty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ru-RU" b="1" dirty="0">
                <a:solidFill>
                  <a:srgbClr val="003399"/>
                </a:solidFill>
                <a:latin typeface="Cambria" panose="02040503050406030204" pitchFamily="18" charset="0"/>
              </a:rPr>
              <a:t>(внесение сведений о результатах ИС через ЛК ОО должно завершиться 19 февраля 2024 года)</a:t>
            </a:r>
          </a:p>
        </p:txBody>
      </p:sp>
    </p:spTree>
    <p:extLst>
      <p:ext uri="{BB962C8B-B14F-4D97-AF65-F5344CB8AC3E}">
        <p14:creationId xmlns:p14="http://schemas.microsoft.com/office/powerpoint/2010/main" val="3863328561"/>
      </p:ext>
    </p:extLst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27799</TotalTime>
  <Words>1052</Words>
  <Application>Microsoft Office PowerPoint</Application>
  <PresentationFormat>Экран (4:3)</PresentationFormat>
  <Paragraphs>105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Times New Roman</vt:lpstr>
      <vt:lpstr>Wingdings</vt:lpstr>
      <vt:lpstr>3_Тема Office</vt:lpstr>
      <vt:lpstr>4_Тема Office</vt:lpstr>
      <vt:lpstr>11_Тема Office</vt:lpstr>
      <vt:lpstr>15_Тема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ОНФ по независимому мониторингу исполнения указов Президента РФ «Народная экспертиза»</dc:title>
  <dc:creator>Алла Молоствова</dc:creator>
  <cp:lastModifiedBy>FilinaMA@ege.int</cp:lastModifiedBy>
  <cp:revision>2091</cp:revision>
  <cp:lastPrinted>2024-01-22T11:38:33Z</cp:lastPrinted>
  <dcterms:created xsi:type="dcterms:W3CDTF">2014-12-02T07:06:06Z</dcterms:created>
  <dcterms:modified xsi:type="dcterms:W3CDTF">2024-01-22T11:39:04Z</dcterms:modified>
</cp:coreProperties>
</file>